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34" r:id="rId2"/>
    <p:sldId id="535" r:id="rId3"/>
    <p:sldId id="536" r:id="rId4"/>
    <p:sldId id="537" r:id="rId5"/>
    <p:sldId id="538" r:id="rId6"/>
    <p:sldId id="539" r:id="rId7"/>
    <p:sldId id="540" r:id="rId8"/>
    <p:sldId id="541" r:id="rId9"/>
    <p:sldId id="542" r:id="rId10"/>
    <p:sldId id="543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1F87C1-7F94-97D0-D080-5A18101EF0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4322426-8168-D118-C661-46ABA09CD2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D9A0C26-EB54-F0B2-744B-5CDD9021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1D105-0A18-43CC-8AD2-517D3082E32A}" type="datetimeFigureOut">
              <a:rPr lang="fr-FR" smtClean="0"/>
              <a:t>02/06/2024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341EFFB-1EE1-7198-28F4-33ADF2AA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571504D-87FE-B36F-FBD7-8FC0C1259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FC4D-42CF-4A7B-A886-13795146E4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8053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40AB03-0154-7936-B05C-DE2FBFD18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13BDB3C-EDE1-3FA9-05F9-A670892A2B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2BF0AB-D5E3-E54B-AA28-ABE6672B5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1D105-0A18-43CC-8AD2-517D3082E32A}" type="datetimeFigureOut">
              <a:rPr lang="fr-FR" smtClean="0"/>
              <a:t>02/06/2024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C2C62D-0560-4AF2-ACE9-3176AAAC5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BF34201-ED91-D510-3F42-DCA39F6A9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FC4D-42CF-4A7B-A886-13795146E4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0763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1813BF0-1F2D-C3C6-3D94-7E06FACDF8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6FFE468-154D-2110-283D-F851A6C9F4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715129-9D70-93A9-9D80-F8995F8F9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1D105-0A18-43CC-8AD2-517D3082E32A}" type="datetimeFigureOut">
              <a:rPr lang="fr-FR" smtClean="0"/>
              <a:t>02/06/2024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8721F2-416F-EF2E-4318-645818B09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B83B3E-305D-1B4B-120C-8066E9833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FC4D-42CF-4A7B-A886-13795146E4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9240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riangle rectangle 5"/>
          <p:cNvSpPr/>
          <p:nvPr userDrawn="1"/>
        </p:nvSpPr>
        <p:spPr>
          <a:xfrm flipV="1">
            <a:off x="1" y="-5"/>
            <a:ext cx="4079776" cy="1124748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11" name="Espace réservé du contenu 2"/>
          <p:cNvSpPr txBox="1">
            <a:spLocks/>
          </p:cNvSpPr>
          <p:nvPr userDrawn="1"/>
        </p:nvSpPr>
        <p:spPr bwMode="auto">
          <a:xfrm>
            <a:off x="0" y="260648"/>
            <a:ext cx="8688288" cy="576064"/>
          </a:xfrm>
          <a:prstGeom prst="rect">
            <a:avLst/>
          </a:prstGeom>
          <a:solidFill>
            <a:srgbClr val="0020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FFC000"/>
              </a:buClr>
              <a:buFont typeface="Wingdings" panose="05000000000000000000" pitchFamily="2" charset="2"/>
              <a:buNone/>
              <a:defRPr sz="24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C000"/>
              </a:buClr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C000"/>
              </a:buClr>
              <a:buFont typeface="Wingdings" panose="05000000000000000000" pitchFamily="2" charset="2"/>
              <a:buNone/>
              <a:defRPr sz="1800" kern="12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C000"/>
              </a:buClr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C000"/>
              </a:buClr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2000" dirty="0">
                <a:solidFill>
                  <a:srgbClr val="00204E"/>
                </a:solidFill>
              </a:rPr>
              <a:t>,,</a:t>
            </a:r>
            <a:endParaRPr lang="fr-FR" sz="2000" dirty="0">
              <a:solidFill>
                <a:prstClr val="white"/>
              </a:solidFill>
            </a:endParaRPr>
          </a:p>
        </p:txBody>
      </p:sp>
      <p:sp>
        <p:nvSpPr>
          <p:cNvPr id="2" name="ZoneTexte 1"/>
          <p:cNvSpPr txBox="1"/>
          <p:nvPr userDrawn="1"/>
        </p:nvSpPr>
        <p:spPr>
          <a:xfrm>
            <a:off x="10128448" y="6444045"/>
            <a:ext cx="20162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4590C69-F1F1-4A39-B891-C2B7B4D1B37E}" type="slidenum">
              <a:rPr lang="fr-FR" sz="1200" baseline="0" smtClean="0">
                <a:solidFill>
                  <a:srgbClr val="8497B0"/>
                </a:solidFill>
              </a:rPr>
              <a:pPr algn="r"/>
              <a:t>‹N°›</a:t>
            </a:fld>
            <a:endParaRPr lang="fr-FR" sz="1200" baseline="0" dirty="0">
              <a:solidFill>
                <a:srgbClr val="8497B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148904"/>
      </p:ext>
    </p:extLst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6B6254-6831-B887-718A-E3F152480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BD7F9C-1C6E-C859-3296-36BC4DA83C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B7D3CF2-5B54-C8DF-B24B-55172E18E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1D105-0A18-43CC-8AD2-517D3082E32A}" type="datetimeFigureOut">
              <a:rPr lang="fr-FR" smtClean="0"/>
              <a:t>02/06/2024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73B429A-9B5E-3D9B-F059-F7B4C3E38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3719E9-32C0-D5B9-7707-1FED5BF2F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FC4D-42CF-4A7B-A886-13795146E4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3484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5B2AB8-9AC2-4A0D-78C0-E7A4BD815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10B0779-6943-7157-4848-E6EAEEB6AF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29008D-5364-A79D-AA4D-F4EAE6B64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1D105-0A18-43CC-8AD2-517D3082E32A}" type="datetimeFigureOut">
              <a:rPr lang="fr-FR" smtClean="0"/>
              <a:t>02/06/2024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6ACFC6-D341-83E0-1AB1-0D229DFD0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CEFAB7E-661E-EC32-B8DE-172EB3EAB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FC4D-42CF-4A7B-A886-13795146E4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2795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4253A8-A448-1A5F-7F81-DF17F214A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0ED838-4560-296E-7E55-5EA027F808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28D9F23-2235-9893-60DE-367A6A8ED5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1A0FF6D-5803-C4F6-AEF9-F45736A76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1D105-0A18-43CC-8AD2-517D3082E32A}" type="datetimeFigureOut">
              <a:rPr lang="fr-FR" smtClean="0"/>
              <a:t>02/06/2024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92A4497-0EE0-9191-C17D-B536A31DF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F0B6D69-F8DF-2042-DB4C-19FD2A7BB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FC4D-42CF-4A7B-A886-13795146E4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9413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88B234-8B21-094D-D0B6-F42143E19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521E372-0B51-B517-45E5-43B9083DE2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C09A79F-356F-4142-CE31-C14A194C77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1C2C728-C89A-C1F3-F675-664E0E03D4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F598596-F8A8-5C4B-A253-AE87D4A62D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5851995-144D-21AD-44B0-3A8717D69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1D105-0A18-43CC-8AD2-517D3082E32A}" type="datetimeFigureOut">
              <a:rPr lang="fr-FR" smtClean="0"/>
              <a:t>02/06/2024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41BEC38-6CB2-4349-44B7-5FE08E300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17B1062-835A-4BC6-460E-06DC2EF51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FC4D-42CF-4A7B-A886-13795146E4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9861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81AFFA-85B0-F21D-6DC5-CBC5327B2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0F78B98-6671-2717-98CE-5148F458B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1D105-0A18-43CC-8AD2-517D3082E32A}" type="datetimeFigureOut">
              <a:rPr lang="fr-FR" smtClean="0"/>
              <a:t>02/06/2024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30876B0-95F5-A2E1-2736-7324B3CBB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E01917A-14DB-A1B6-3D8F-54F0AD548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FC4D-42CF-4A7B-A886-13795146E4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6602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03AF4BC-6B60-41D1-CE5A-71F5B3BB0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1D105-0A18-43CC-8AD2-517D3082E32A}" type="datetimeFigureOut">
              <a:rPr lang="fr-FR" smtClean="0"/>
              <a:t>02/06/2024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6B0810B-7D9D-0BA4-014C-8E25623EB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073BE69-3A81-B809-0F52-5E26C2E43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FC4D-42CF-4A7B-A886-13795146E4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8368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5425A6-7FA1-ECBE-CDFA-208A3308D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AB0195-F4C0-8C87-8E0C-2EB5661F2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AE7DC7F-9046-9E6B-31EC-6FAAACAC85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D4A69B4-FF10-A255-B659-34411C148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1D105-0A18-43CC-8AD2-517D3082E32A}" type="datetimeFigureOut">
              <a:rPr lang="fr-FR" smtClean="0"/>
              <a:t>02/06/2024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F3949AC-69B2-5376-4BB1-D44FD9256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B29F174-D308-DFC3-0D6C-6AE368B87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FC4D-42CF-4A7B-A886-13795146E4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3726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B74546-C3B9-3A71-E4E8-D00DC4F2C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F032ED4-2B31-C2E8-C737-98789D9957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71C3D5B-1249-C20A-4AD1-C7CB5326BC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BA59A88-FBD8-2986-9B46-0640E154A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1D105-0A18-43CC-8AD2-517D3082E32A}" type="datetimeFigureOut">
              <a:rPr lang="fr-FR" smtClean="0"/>
              <a:t>02/06/2024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1D89D4A-3928-C92C-FDBB-A0580C5F7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7E55A01-09CE-FCD6-4D36-C91049F5E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FC4D-42CF-4A7B-A886-13795146E4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6277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32CCE1C-DF36-AFC6-B0E4-F955CC2F9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F29BD2C-6C1F-2ECC-A8EC-61D3512A11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5807D77-521C-68AA-9BE0-2649AA2F91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C1D105-0A18-43CC-8AD2-517D3082E32A}" type="datetimeFigureOut">
              <a:rPr lang="fr-FR" smtClean="0"/>
              <a:t>02/06/2024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5A978F8-771A-D67B-9594-115A113594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D7CDCB4-3D1C-34B8-D642-6D283D2C61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02FC4D-42CF-4A7B-A886-13795146E4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60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03512" y="359526"/>
            <a:ext cx="4191660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cs typeface="Arial" panose="020B0604020202020204" pitchFamily="34" charset="0"/>
              </a:rPr>
              <a:t>Transposition de la directive CSRD</a:t>
            </a:r>
          </a:p>
          <a:p>
            <a:endParaRPr lang="fr-F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07276" y="899429"/>
            <a:ext cx="8209205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Clr>
                <a:srgbClr val="F1AB00"/>
              </a:buClr>
              <a:buFont typeface="Arial" pitchFamily="34" charset="0"/>
              <a:buChar char="►"/>
            </a:pPr>
            <a:endParaRPr lang="fr-FR" b="1" dirty="0">
              <a:latin typeface="+mj-lt"/>
              <a:cs typeface="Arial" pitchFamily="34" charset="0"/>
            </a:endParaRPr>
          </a:p>
          <a:p>
            <a:pPr marL="285750" indent="-285750">
              <a:spcBef>
                <a:spcPts val="1200"/>
              </a:spcBef>
              <a:buClr>
                <a:srgbClr val="F1AB00"/>
              </a:buClr>
              <a:buFont typeface="Wingdings" panose="05000000000000000000" pitchFamily="2" charset="2"/>
              <a:buChar char="Ø"/>
            </a:pPr>
            <a:r>
              <a:rPr lang="fr-FR" b="1" dirty="0"/>
              <a:t>Calendrier</a:t>
            </a:r>
            <a:endParaRPr lang="fr-FR" b="1" dirty="0">
              <a:latin typeface="+mj-lt"/>
              <a:cs typeface="Arial" pitchFamily="34" charset="0"/>
            </a:endParaRPr>
          </a:p>
          <a:p>
            <a:pPr marL="742950" lvl="1" indent="-285750">
              <a:buClr>
                <a:srgbClr val="F1AB00"/>
              </a:buClr>
              <a:buFont typeface="Courier New" panose="02070309020205020404" pitchFamily="49" charset="0"/>
              <a:buChar char="o"/>
            </a:pPr>
            <a:r>
              <a:rPr lang="fr-FR" dirty="0">
                <a:latin typeface="+mj-lt"/>
                <a:cs typeface="Arial" pitchFamily="34" charset="0"/>
              </a:rPr>
              <a:t>Publication au Journal officiel de l’Union européenne en décembre 2022 de la directive sur la publication d’informations en matière de durabilité par les entreprises (ou directive CSRD pour </a:t>
            </a:r>
            <a:r>
              <a:rPr lang="fr-FR" dirty="0" err="1">
                <a:latin typeface="+mj-lt"/>
                <a:cs typeface="Arial" pitchFamily="34" charset="0"/>
              </a:rPr>
              <a:t>Corporate</a:t>
            </a:r>
            <a:r>
              <a:rPr lang="fr-FR" dirty="0">
                <a:latin typeface="+mj-lt"/>
                <a:cs typeface="Arial" pitchFamily="34" charset="0"/>
              </a:rPr>
              <a:t> </a:t>
            </a:r>
            <a:r>
              <a:rPr lang="fr-FR" dirty="0" err="1">
                <a:latin typeface="+mj-lt"/>
                <a:cs typeface="Arial" pitchFamily="34" charset="0"/>
              </a:rPr>
              <a:t>Sustainability</a:t>
            </a:r>
            <a:r>
              <a:rPr lang="fr-FR" dirty="0">
                <a:latin typeface="+mj-lt"/>
                <a:cs typeface="Arial" pitchFamily="34" charset="0"/>
              </a:rPr>
              <a:t> </a:t>
            </a:r>
            <a:r>
              <a:rPr lang="fr-FR" dirty="0" err="1">
                <a:latin typeface="+mj-lt"/>
                <a:cs typeface="Arial" pitchFamily="34" charset="0"/>
              </a:rPr>
              <a:t>Reporting</a:t>
            </a:r>
            <a:r>
              <a:rPr lang="fr-FR" dirty="0">
                <a:latin typeface="+mj-lt"/>
                <a:cs typeface="Arial" pitchFamily="34" charset="0"/>
              </a:rPr>
              <a:t> Directive).</a:t>
            </a:r>
          </a:p>
          <a:p>
            <a:pPr marL="742950" lvl="1" indent="-285750">
              <a:buClr>
                <a:srgbClr val="F1AB00"/>
              </a:buClr>
              <a:buFont typeface="Courier New" panose="02070309020205020404" pitchFamily="49" charset="0"/>
              <a:buChar char="o"/>
            </a:pPr>
            <a:r>
              <a:rPr lang="fr-FR" dirty="0">
                <a:latin typeface="+mj-lt"/>
                <a:cs typeface="Arial" pitchFamily="34" charset="0"/>
              </a:rPr>
              <a:t>Ordonnance définitive attendue début décembre 2023 (au plus tard le 8)</a:t>
            </a:r>
          </a:p>
          <a:p>
            <a:pPr marL="742950" lvl="1" indent="-285750">
              <a:buClr>
                <a:srgbClr val="F1AB00"/>
              </a:buClr>
              <a:buFont typeface="Courier New" panose="02070309020205020404" pitchFamily="49" charset="0"/>
              <a:buChar char="o"/>
            </a:pPr>
            <a:r>
              <a:rPr lang="fr-FR" dirty="0">
                <a:latin typeface="+mj-lt"/>
                <a:cs typeface="Arial" pitchFamily="34" charset="0"/>
              </a:rPr>
              <a:t>L’application de la CSRD se fera de manière échelonnée, de 2025 à 2029.</a:t>
            </a:r>
          </a:p>
          <a:p>
            <a:pPr marL="742950" lvl="1" indent="-285750">
              <a:buClr>
                <a:srgbClr val="F1AB00"/>
              </a:buClr>
              <a:buFont typeface="Courier New" panose="02070309020205020404" pitchFamily="49" charset="0"/>
              <a:buChar char="o"/>
            </a:pPr>
            <a:endParaRPr lang="fr-FR" dirty="0">
              <a:latin typeface="+mj-lt"/>
              <a:cs typeface="Arial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99A67E09-3F7A-B21D-9EF3-E9862EF26B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384" y="104271"/>
            <a:ext cx="1008128" cy="928118"/>
          </a:xfrm>
          <a:prstGeom prst="rect">
            <a:avLst/>
          </a:prstGeom>
        </p:spPr>
      </p:pic>
      <p:pic>
        <p:nvPicPr>
          <p:cNvPr id="4098" name="Picture 2" descr="La CSRD : les nouveaux accords européens - Pando Fashion">
            <a:extLst>
              <a:ext uri="{FF2B5EF4-FFF2-40B4-BE49-F238E27FC236}">
                <a16:creationId xmlns:a16="http://schemas.microsoft.com/office/drawing/2014/main" id="{D336840E-F8A1-4B58-9DCE-CBDF7D1696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9736" y="3837058"/>
            <a:ext cx="4752528" cy="26614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523135"/>
      </p:ext>
    </p:extLst>
  </p:cSld>
  <p:clrMapOvr>
    <a:masterClrMapping/>
  </p:clrMapOvr>
  <p:transition spd="slow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03512" y="359526"/>
            <a:ext cx="4191660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cs typeface="Arial" panose="020B0604020202020204" pitchFamily="34" charset="0"/>
              </a:rPr>
              <a:t>Transposition de la directive CSRD</a:t>
            </a:r>
          </a:p>
          <a:p>
            <a:endParaRPr lang="fr-F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07276" y="899428"/>
            <a:ext cx="8209205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Clr>
                <a:srgbClr val="F1AB00"/>
              </a:buClr>
              <a:buFont typeface="Arial" pitchFamily="34" charset="0"/>
              <a:buChar char="►"/>
            </a:pPr>
            <a:endParaRPr lang="fr-FR" b="1" dirty="0">
              <a:latin typeface="+mj-lt"/>
              <a:cs typeface="Arial" pitchFamily="34" charset="0"/>
            </a:endParaRPr>
          </a:p>
          <a:p>
            <a:pPr marL="285750" lvl="1" indent="-285750">
              <a:spcBef>
                <a:spcPts val="1200"/>
              </a:spcBef>
              <a:buClr>
                <a:srgbClr val="F1AB00"/>
              </a:buClr>
              <a:buFont typeface="Wingdings" panose="05000000000000000000" pitchFamily="2" charset="2"/>
              <a:buChar char="Ø"/>
            </a:pPr>
            <a:r>
              <a:rPr lang="fr-FR" b="1" dirty="0"/>
              <a:t>Normes d’information en matière de durabilité </a:t>
            </a:r>
          </a:p>
          <a:p>
            <a:pPr marL="0" lvl="1">
              <a:spcBef>
                <a:spcPts val="1200"/>
              </a:spcBef>
              <a:buClr>
                <a:srgbClr val="F1AB00"/>
              </a:buClr>
            </a:pPr>
            <a:endParaRPr lang="fr-FR" b="1" dirty="0">
              <a:latin typeface="+mj-lt"/>
              <a:cs typeface="Arial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99A67E09-3F7A-B21D-9EF3-E9862EF26B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384" y="104271"/>
            <a:ext cx="1008128" cy="928118"/>
          </a:xfrm>
          <a:prstGeom prst="rect">
            <a:avLst/>
          </a:prstGeom>
        </p:spPr>
      </p:pic>
      <p:pic>
        <p:nvPicPr>
          <p:cNvPr id="7" name="Espace réservé du contenu 4">
            <a:extLst>
              <a:ext uri="{FF2B5EF4-FFF2-40B4-BE49-F238E27FC236}">
                <a16:creationId xmlns:a16="http://schemas.microsoft.com/office/drawing/2014/main" id="{9977B315-33D4-4829-A253-4F3C6667C0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3513" y="1988841"/>
            <a:ext cx="8718371" cy="4078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309196"/>
      </p:ext>
    </p:extLst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03512" y="359526"/>
            <a:ext cx="4191660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cs typeface="Arial" panose="020B0604020202020204" pitchFamily="34" charset="0"/>
              </a:rPr>
              <a:t>Transposition de la directive CSRD</a:t>
            </a:r>
          </a:p>
          <a:p>
            <a:endParaRPr lang="fr-F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07276" y="899428"/>
            <a:ext cx="8209205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Clr>
                <a:srgbClr val="F1AB00"/>
              </a:buClr>
              <a:buFont typeface="Arial" pitchFamily="34" charset="0"/>
              <a:buChar char="►"/>
            </a:pPr>
            <a:endParaRPr lang="fr-FR" b="1" dirty="0">
              <a:latin typeface="+mj-lt"/>
              <a:cs typeface="Arial" pitchFamily="34" charset="0"/>
            </a:endParaRPr>
          </a:p>
          <a:p>
            <a:pPr marL="285750" indent="-285750">
              <a:spcBef>
                <a:spcPts val="1200"/>
              </a:spcBef>
              <a:buClr>
                <a:srgbClr val="F1AB00"/>
              </a:buClr>
              <a:buFont typeface="Wingdings" panose="05000000000000000000" pitchFamily="2" charset="2"/>
              <a:buChar char="Ø"/>
            </a:pPr>
            <a:r>
              <a:rPr lang="fr-FR" b="1" dirty="0"/>
              <a:t>SRD : qui est concerné ?</a:t>
            </a:r>
          </a:p>
          <a:p>
            <a:pPr marL="285750" indent="-285750">
              <a:spcBef>
                <a:spcPts val="1200"/>
              </a:spcBef>
              <a:buClr>
                <a:srgbClr val="F1AB00"/>
              </a:buClr>
              <a:buFont typeface="Wingdings" panose="05000000000000000000" pitchFamily="2" charset="2"/>
              <a:buChar char="Ø"/>
            </a:pPr>
            <a:r>
              <a:rPr lang="fr-FR" b="1" dirty="0"/>
              <a:t>La CSRD va concerner davantage d’entreprises :</a:t>
            </a:r>
          </a:p>
          <a:p>
            <a:pPr marL="742950" lvl="1" indent="-285750">
              <a:buClr>
                <a:srgbClr val="F1AB00"/>
              </a:buClr>
              <a:buFont typeface="Courier New" panose="02070309020205020404" pitchFamily="49" charset="0"/>
              <a:buChar char="o"/>
            </a:pPr>
            <a:r>
              <a:rPr lang="fr-FR" dirty="0">
                <a:latin typeface="+mj-lt"/>
                <a:cs typeface="Arial" pitchFamily="34" charset="0"/>
              </a:rPr>
              <a:t>les entreprises ayant deux des critères suivants : plus de 250 salariés, avec un chiffre d’affaires de 50 M€ (ou un total de bilan de 25 M€ au moins) ;</a:t>
            </a:r>
          </a:p>
          <a:p>
            <a:pPr marL="742950" lvl="1" indent="-285750">
              <a:buClr>
                <a:srgbClr val="F1AB00"/>
              </a:buClr>
              <a:buFont typeface="Courier New" panose="02070309020205020404" pitchFamily="49" charset="0"/>
              <a:buChar char="o"/>
            </a:pPr>
            <a:r>
              <a:rPr lang="fr-FR" dirty="0">
                <a:latin typeface="+mj-lt"/>
                <a:cs typeface="Arial" pitchFamily="34" charset="0"/>
              </a:rPr>
              <a:t>les PME cotées en bourse (hors microentreprises de moins de 10 salariés) ;</a:t>
            </a:r>
          </a:p>
          <a:p>
            <a:pPr marL="742950" lvl="1" indent="-285750">
              <a:buClr>
                <a:srgbClr val="F1AB00"/>
              </a:buClr>
              <a:buFont typeface="Courier New" panose="02070309020205020404" pitchFamily="49" charset="0"/>
              <a:buChar char="o"/>
            </a:pPr>
            <a:r>
              <a:rPr lang="fr-FR" dirty="0">
                <a:latin typeface="+mj-lt"/>
                <a:cs typeface="Arial" pitchFamily="34" charset="0"/>
              </a:rPr>
              <a:t>entreprises hors UE : groupes non-UE dont le CA dans l’UE &gt; 150 M€ pendant 2 années consécutives et avec une filiale ou succursale dans l’UE</a:t>
            </a:r>
          </a:p>
          <a:p>
            <a:pPr marL="742950" lvl="1" indent="-285750">
              <a:buClr>
                <a:srgbClr val="F1AB00"/>
              </a:buClr>
              <a:buFont typeface="Courier New" panose="02070309020205020404" pitchFamily="49" charset="0"/>
              <a:buChar char="o"/>
            </a:pPr>
            <a:endParaRPr lang="fr-FR" dirty="0">
              <a:latin typeface="+mj-lt"/>
              <a:cs typeface="Arial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99A67E09-3F7A-B21D-9EF3-E9862EF26B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384" y="104271"/>
            <a:ext cx="1008128" cy="928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53894"/>
      </p:ext>
    </p:extLst>
  </p:cSld>
  <p:clrMapOvr>
    <a:masterClrMapping/>
  </p:clrMapOvr>
  <p:transition spd="slow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03512" y="359526"/>
            <a:ext cx="4191660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cs typeface="Arial" panose="020B0604020202020204" pitchFamily="34" charset="0"/>
              </a:rPr>
              <a:t>Transposition de la directive CSRD</a:t>
            </a:r>
          </a:p>
          <a:p>
            <a:endParaRPr lang="fr-F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07276" y="899428"/>
            <a:ext cx="8209205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Clr>
                <a:srgbClr val="F1AB00"/>
              </a:buClr>
              <a:buFont typeface="Arial" pitchFamily="34" charset="0"/>
              <a:buChar char="►"/>
            </a:pPr>
            <a:endParaRPr lang="fr-FR" b="1" dirty="0">
              <a:latin typeface="+mj-lt"/>
              <a:cs typeface="Arial" pitchFamily="34" charset="0"/>
            </a:endParaRPr>
          </a:p>
          <a:p>
            <a:pPr marL="285750" lvl="1" indent="-285750">
              <a:spcBef>
                <a:spcPts val="1200"/>
              </a:spcBef>
              <a:buClr>
                <a:srgbClr val="F1AB00"/>
              </a:buClr>
              <a:buFont typeface="Wingdings" panose="05000000000000000000" pitchFamily="2" charset="2"/>
              <a:buChar char="Ø"/>
            </a:pPr>
            <a:r>
              <a:rPr lang="fr-FR" b="1" dirty="0"/>
              <a:t>Transformation du H3C en Haute autorité de l’audit (H2A) :</a:t>
            </a:r>
          </a:p>
          <a:p>
            <a:pPr marL="742950" lvl="1" indent="-285750">
              <a:buClr>
                <a:srgbClr val="F1AB00"/>
              </a:buClr>
              <a:buFont typeface="Courier New" panose="02070309020205020404" pitchFamily="49" charset="0"/>
              <a:buChar char="o"/>
            </a:pPr>
            <a:r>
              <a:rPr lang="fr-FR" dirty="0">
                <a:latin typeface="+mj-lt"/>
                <a:cs typeface="Arial" pitchFamily="34" charset="0"/>
              </a:rPr>
              <a:t>Nouvelle composition du collège et des différentes formations</a:t>
            </a:r>
          </a:p>
          <a:p>
            <a:pPr marL="742950" lvl="1" indent="-285750">
              <a:buClr>
                <a:srgbClr val="F1AB00"/>
              </a:buClr>
              <a:buFont typeface="Courier New" panose="02070309020205020404" pitchFamily="49" charset="0"/>
              <a:buChar char="o"/>
            </a:pPr>
            <a:r>
              <a:rPr lang="fr-FR" dirty="0">
                <a:latin typeface="+mj-lt"/>
                <a:cs typeface="Arial" pitchFamily="34" charset="0"/>
              </a:rPr>
              <a:t>Prérogatives de la H2A : superviseur de tous les « vérificateurs » du rapport de durabilité</a:t>
            </a:r>
          </a:p>
          <a:p>
            <a:pPr lvl="2"/>
            <a:endParaRPr lang="fr-FR" dirty="0">
              <a:solidFill>
                <a:srgbClr val="3C3C3C"/>
              </a:solidFill>
              <a:latin typeface="Open Sans" panose="020B0606030504020204" pitchFamily="34" charset="0"/>
            </a:endParaRPr>
          </a:p>
          <a:p>
            <a:pPr marL="285750" lvl="1" indent="-285750">
              <a:spcBef>
                <a:spcPts val="1200"/>
              </a:spcBef>
              <a:buClr>
                <a:srgbClr val="F1AB00"/>
              </a:buClr>
              <a:buFont typeface="Wingdings" panose="05000000000000000000" pitchFamily="2" charset="2"/>
              <a:buChar char="Ø"/>
            </a:pPr>
            <a:r>
              <a:rPr lang="fr-FR" b="1" dirty="0"/>
              <a:t>COFRAC</a:t>
            </a:r>
          </a:p>
          <a:p>
            <a:pPr marL="742950" lvl="1" indent="-285750">
              <a:buClr>
                <a:srgbClr val="F1AB00"/>
              </a:buClr>
              <a:buFont typeface="Courier New" panose="02070309020205020404" pitchFamily="49" charset="0"/>
              <a:buChar char="o"/>
            </a:pPr>
            <a:r>
              <a:rPr lang="fr-FR" dirty="0">
                <a:latin typeface="+mj-lt"/>
                <a:cs typeface="Arial" pitchFamily="34" charset="0"/>
              </a:rPr>
              <a:t>Accréditation des prestataires de services d'assurance indépendante (PSAI) non commissaire aux comptes, qui devraient être désignés par la dénomination bien connue d'« organismes tiers indépendants » (OTI) dans le droit français</a:t>
            </a:r>
          </a:p>
          <a:p>
            <a:pPr marL="742950" lvl="1" indent="-285750">
              <a:buClr>
                <a:srgbClr val="F1AB00"/>
              </a:buClr>
              <a:buFont typeface="Courier New" panose="02070309020205020404" pitchFamily="49" charset="0"/>
              <a:buChar char="o"/>
            </a:pPr>
            <a:r>
              <a:rPr lang="fr-FR" dirty="0">
                <a:latin typeface="+mj-lt"/>
                <a:cs typeface="Arial" pitchFamily="34" charset="0"/>
              </a:rPr>
              <a:t>L'accréditation se fera au niveau de la personne morale, mais les personnes physiques qui réaliseront la mission devront respecter des conditions identiques à celles des commissaires aux comptes : 90 heures de formation en régime transitoire, ou stage obligatoire et épreuve écrite au-delà. Elles devront également être inscrites sur la liste tenue par le H2A.</a:t>
            </a:r>
          </a:p>
          <a:p>
            <a:pPr marL="742950" lvl="1" indent="-285750">
              <a:buClr>
                <a:srgbClr val="F1AB00"/>
              </a:buClr>
              <a:buFont typeface="Courier New" panose="02070309020205020404" pitchFamily="49" charset="0"/>
              <a:buChar char="o"/>
            </a:pPr>
            <a:r>
              <a:rPr lang="fr-FR" dirty="0">
                <a:latin typeface="+mj-lt"/>
                <a:cs typeface="Arial" pitchFamily="34" charset="0"/>
              </a:rPr>
              <a:t>Les OTI/PSAI seront donc à la fois contrôlés par le COFRAC pour l'accréditation et par la H2A pour leur activité</a:t>
            </a:r>
          </a:p>
          <a:p>
            <a:pPr marL="742950" lvl="1" indent="-285750">
              <a:buClr>
                <a:srgbClr val="F1AB00"/>
              </a:buClr>
              <a:buFont typeface="Courier New" panose="02070309020205020404" pitchFamily="49" charset="0"/>
              <a:buChar char="o"/>
            </a:pPr>
            <a:endParaRPr lang="fr-FR" dirty="0">
              <a:latin typeface="+mj-lt"/>
              <a:cs typeface="Arial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99A67E09-3F7A-B21D-9EF3-E9862EF26B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384" y="104271"/>
            <a:ext cx="1008128" cy="928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130854"/>
      </p:ext>
    </p:extLst>
  </p:cSld>
  <p:clrMapOvr>
    <a:masterClrMapping/>
  </p:clrMapOvr>
  <p:transition spd="slow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03512" y="359526"/>
            <a:ext cx="4191660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cs typeface="Arial" panose="020B0604020202020204" pitchFamily="34" charset="0"/>
              </a:rPr>
              <a:t>Transposition de la directive CSRD</a:t>
            </a:r>
          </a:p>
          <a:p>
            <a:endParaRPr lang="fr-F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07276" y="899428"/>
            <a:ext cx="8209205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Clr>
                <a:srgbClr val="F1AB00"/>
              </a:buClr>
              <a:buFont typeface="Arial" pitchFamily="34" charset="0"/>
              <a:buChar char="►"/>
            </a:pPr>
            <a:endParaRPr lang="fr-FR" b="1" dirty="0">
              <a:latin typeface="+mj-lt"/>
              <a:cs typeface="Arial" pitchFamily="34" charset="0"/>
            </a:endParaRPr>
          </a:p>
          <a:p>
            <a:pPr marL="285750" lvl="1" indent="-285750">
              <a:spcBef>
                <a:spcPts val="1200"/>
              </a:spcBef>
              <a:buClr>
                <a:srgbClr val="F1AB00"/>
              </a:buClr>
              <a:buFont typeface="Wingdings" panose="05000000000000000000" pitchFamily="2" charset="2"/>
              <a:buChar char="Ø"/>
            </a:pPr>
            <a:r>
              <a:rPr lang="fr-FR" b="1" dirty="0"/>
              <a:t>Rappel des règles et les adaptations de la profession de CAC</a:t>
            </a:r>
          </a:p>
          <a:p>
            <a:pPr marL="742950" lvl="1" indent="-285750">
              <a:buClr>
                <a:srgbClr val="F1AB00"/>
              </a:buClr>
              <a:buFont typeface="Courier New" panose="02070309020205020404" pitchFamily="49" charset="0"/>
              <a:buChar char="o"/>
            </a:pPr>
            <a:r>
              <a:rPr lang="fr-FR" dirty="0">
                <a:latin typeface="+mj-lt"/>
                <a:cs typeface="Arial" pitchFamily="34" charset="0"/>
              </a:rPr>
              <a:t>Les CAC réaliseront des missions d’audit de durabilité.</a:t>
            </a:r>
          </a:p>
          <a:p>
            <a:pPr marL="742950" lvl="1" indent="-285750">
              <a:buClr>
                <a:srgbClr val="F1AB00"/>
              </a:buClr>
              <a:buFont typeface="Courier New" panose="02070309020205020404" pitchFamily="49" charset="0"/>
              <a:buChar char="o"/>
            </a:pPr>
            <a:r>
              <a:rPr lang="fr-FR" dirty="0">
                <a:latin typeface="+mj-lt"/>
                <a:cs typeface="Arial" pitchFamily="34" charset="0"/>
              </a:rPr>
              <a:t>Deux régimes sont prévus :</a:t>
            </a:r>
          </a:p>
          <a:p>
            <a:pPr marL="1011237" lvl="4" indent="-285750">
              <a:buClr>
                <a:srgbClr val="F1AB00"/>
              </a:buClr>
              <a:buFont typeface="Wingdings" panose="05000000000000000000" pitchFamily="2" charset="2"/>
              <a:buChar char="§"/>
            </a:pPr>
            <a:r>
              <a:rPr lang="fr-FR" dirty="0">
                <a:latin typeface="+mj-lt"/>
                <a:cs typeface="Arial" pitchFamily="34" charset="0"/>
              </a:rPr>
              <a:t>le régime pérenne, qui concernera les CAC qui s’inscriront sur une liste dédiée, à compter du 1</a:t>
            </a:r>
            <a:r>
              <a:rPr lang="fr-FR" baseline="30000" dirty="0">
                <a:latin typeface="+mj-lt"/>
                <a:cs typeface="Arial" pitchFamily="34" charset="0"/>
              </a:rPr>
              <a:t>er</a:t>
            </a:r>
            <a:r>
              <a:rPr lang="fr-FR" dirty="0">
                <a:latin typeface="+mj-lt"/>
                <a:cs typeface="Arial" pitchFamily="34" charset="0"/>
              </a:rPr>
              <a:t> janvier 2026, et pour lesquels un stage professionnel de 8 mois et la réussite d’une épreuve en matière de durabilité sont nécessaires ;,</a:t>
            </a:r>
          </a:p>
          <a:p>
            <a:pPr marL="1011237" lvl="4" indent="-285750">
              <a:buClr>
                <a:srgbClr val="F1AB00"/>
              </a:buClr>
              <a:buFont typeface="Wingdings" panose="05000000000000000000" pitchFamily="2" charset="2"/>
              <a:buChar char="§"/>
            </a:pPr>
            <a:r>
              <a:rPr lang="fr-FR" dirty="0">
                <a:latin typeface="+mj-lt"/>
                <a:cs typeface="Arial" pitchFamily="34" charset="0"/>
              </a:rPr>
              <a:t>le régime de la clause de « grand-père », qui concernera les CAC inscrits avant le 1</a:t>
            </a:r>
            <a:r>
              <a:rPr lang="fr-FR" baseline="30000" dirty="0">
                <a:latin typeface="+mj-lt"/>
                <a:cs typeface="Arial" pitchFamily="34" charset="0"/>
              </a:rPr>
              <a:t>er</a:t>
            </a:r>
            <a:r>
              <a:rPr lang="fr-FR" dirty="0">
                <a:latin typeface="+mj-lt"/>
                <a:cs typeface="Arial" pitchFamily="34" charset="0"/>
              </a:rPr>
              <a:t> janvier 2026. Ces derniers devront suivre une formation homologuée par le H2A de 90 heures.</a:t>
            </a:r>
          </a:p>
          <a:p>
            <a:pPr marL="742950" lvl="1" indent="-285750">
              <a:buClr>
                <a:srgbClr val="F1AB00"/>
              </a:buClr>
              <a:buFont typeface="Courier New" panose="02070309020205020404" pitchFamily="49" charset="0"/>
              <a:buChar char="o"/>
            </a:pPr>
            <a:endParaRPr lang="fr-FR" dirty="0">
              <a:latin typeface="+mj-lt"/>
              <a:cs typeface="Arial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99A67E09-3F7A-B21D-9EF3-E9862EF26B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384" y="104271"/>
            <a:ext cx="1008128" cy="928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669806"/>
      </p:ext>
    </p:extLst>
  </p:cSld>
  <p:clrMapOvr>
    <a:masterClrMapping/>
  </p:clrMapOvr>
  <p:transition spd="slow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03512" y="359526"/>
            <a:ext cx="4191660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cs typeface="Arial" panose="020B0604020202020204" pitchFamily="34" charset="0"/>
              </a:rPr>
              <a:t>Transposition de la directive CSRD</a:t>
            </a:r>
          </a:p>
          <a:p>
            <a:endParaRPr lang="fr-F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07276" y="899428"/>
            <a:ext cx="820920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Clr>
                <a:srgbClr val="F1AB00"/>
              </a:buClr>
              <a:buFont typeface="Arial" pitchFamily="34" charset="0"/>
              <a:buChar char="►"/>
            </a:pPr>
            <a:endParaRPr lang="fr-FR" b="1" dirty="0">
              <a:latin typeface="+mj-lt"/>
              <a:cs typeface="Arial" pitchFamily="34" charset="0"/>
            </a:endParaRPr>
          </a:p>
          <a:p>
            <a:pPr marL="285750" lvl="1" indent="-285750">
              <a:spcBef>
                <a:spcPts val="1200"/>
              </a:spcBef>
              <a:buClr>
                <a:srgbClr val="F1AB00"/>
              </a:buClr>
              <a:buFont typeface="Wingdings" panose="05000000000000000000" pitchFamily="2" charset="2"/>
              <a:buChar char="Ø"/>
            </a:pPr>
            <a:r>
              <a:rPr lang="fr-FR" b="1" dirty="0"/>
              <a:t>Visa Durabilité structuré autour de 4 piliers</a:t>
            </a:r>
          </a:p>
          <a:p>
            <a:pPr marL="742950" lvl="1" indent="-285750">
              <a:buClr>
                <a:srgbClr val="F1AB00"/>
              </a:buClr>
              <a:buFont typeface="Courier New" panose="02070309020205020404" pitchFamily="49" charset="0"/>
              <a:buChar char="o"/>
            </a:pPr>
            <a:endParaRPr lang="fr-FR" dirty="0">
              <a:latin typeface="+mj-lt"/>
              <a:cs typeface="Arial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99A67E09-3F7A-B21D-9EF3-E9862EF26B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384" y="104271"/>
            <a:ext cx="1008128" cy="928118"/>
          </a:xfrm>
          <a:prstGeom prst="rect">
            <a:avLst/>
          </a:prstGeom>
        </p:spPr>
      </p:pic>
      <p:pic>
        <p:nvPicPr>
          <p:cNvPr id="7" name="Espace réservé du contenu 4">
            <a:extLst>
              <a:ext uri="{FF2B5EF4-FFF2-40B4-BE49-F238E27FC236}">
                <a16:creationId xmlns:a16="http://schemas.microsoft.com/office/drawing/2014/main" id="{CE04FA14-4D46-435C-BBB6-FD2A04F7BB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1544" y="2771804"/>
            <a:ext cx="8064300" cy="2427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896747"/>
      </p:ext>
    </p:extLst>
  </p:cSld>
  <p:clrMapOvr>
    <a:masterClrMapping/>
  </p:clrMapOvr>
  <p:transition spd="slow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03512" y="359526"/>
            <a:ext cx="4191660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cs typeface="Arial" panose="020B0604020202020204" pitchFamily="34" charset="0"/>
              </a:rPr>
              <a:t>Transposition de la directive CSRD</a:t>
            </a:r>
          </a:p>
          <a:p>
            <a:endParaRPr lang="fr-F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07276" y="899428"/>
            <a:ext cx="820920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Clr>
                <a:srgbClr val="F1AB00"/>
              </a:buClr>
              <a:buFont typeface="Arial" pitchFamily="34" charset="0"/>
              <a:buChar char="►"/>
            </a:pPr>
            <a:endParaRPr lang="fr-FR" b="1" dirty="0">
              <a:latin typeface="+mj-lt"/>
              <a:cs typeface="Arial" pitchFamily="34" charset="0"/>
            </a:endParaRPr>
          </a:p>
          <a:p>
            <a:pPr marL="285750" lvl="1" indent="-285750">
              <a:spcBef>
                <a:spcPts val="1200"/>
              </a:spcBef>
              <a:buClr>
                <a:srgbClr val="F1AB00"/>
              </a:buClr>
              <a:buFont typeface="Wingdings" panose="05000000000000000000" pitchFamily="2" charset="2"/>
              <a:buChar char="Ø"/>
            </a:pPr>
            <a:r>
              <a:rPr lang="fr-FR" b="1" dirty="0"/>
              <a:t>Pilier 1 : Enjeux ESG pour les entreprises</a:t>
            </a:r>
          </a:p>
          <a:p>
            <a:pPr marL="742950" lvl="1" indent="-285750">
              <a:buClr>
                <a:srgbClr val="F1AB00"/>
              </a:buClr>
              <a:buFont typeface="Courier New" panose="02070309020205020404" pitchFamily="49" charset="0"/>
              <a:buChar char="o"/>
            </a:pPr>
            <a:endParaRPr lang="fr-FR" dirty="0">
              <a:latin typeface="+mj-lt"/>
              <a:cs typeface="Arial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99A67E09-3F7A-B21D-9EF3-E9862EF26B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384" y="104271"/>
            <a:ext cx="1008128" cy="928118"/>
          </a:xfrm>
          <a:prstGeom prst="rect">
            <a:avLst/>
          </a:prstGeom>
        </p:spPr>
      </p:pic>
      <p:pic>
        <p:nvPicPr>
          <p:cNvPr id="8" name="Espace réservé du contenu 4">
            <a:extLst>
              <a:ext uri="{FF2B5EF4-FFF2-40B4-BE49-F238E27FC236}">
                <a16:creationId xmlns:a16="http://schemas.microsoft.com/office/drawing/2014/main" id="{8043C307-ABAD-4A9F-BF94-98B167D2EF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6829" y="2132856"/>
            <a:ext cx="8038342" cy="3981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479717"/>
      </p:ext>
    </p:extLst>
  </p:cSld>
  <p:clrMapOvr>
    <a:masterClrMapping/>
  </p:clrMapOvr>
  <p:transition spd="slow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03512" y="359526"/>
            <a:ext cx="4191660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cs typeface="Arial" panose="020B0604020202020204" pitchFamily="34" charset="0"/>
              </a:rPr>
              <a:t>Transposition de la directive CSRD</a:t>
            </a:r>
          </a:p>
          <a:p>
            <a:endParaRPr lang="fr-F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07276" y="899429"/>
            <a:ext cx="8209205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Clr>
                <a:srgbClr val="F1AB00"/>
              </a:buClr>
              <a:buFont typeface="Arial" pitchFamily="34" charset="0"/>
              <a:buChar char="►"/>
            </a:pPr>
            <a:endParaRPr lang="fr-FR" b="1" dirty="0">
              <a:latin typeface="+mj-lt"/>
              <a:cs typeface="Arial" pitchFamily="34" charset="0"/>
            </a:endParaRPr>
          </a:p>
          <a:p>
            <a:pPr marL="285750" lvl="1" indent="-285750">
              <a:spcBef>
                <a:spcPts val="1200"/>
              </a:spcBef>
              <a:buClr>
                <a:srgbClr val="F1AB00"/>
              </a:buClr>
              <a:buFont typeface="Wingdings" panose="05000000000000000000" pitchFamily="2" charset="2"/>
              <a:buChar char="Ø"/>
            </a:pPr>
            <a:r>
              <a:rPr lang="fr-FR" b="1" dirty="0"/>
              <a:t>Pilier 2 : Normes ESRS</a:t>
            </a:r>
            <a:endParaRPr lang="fr-FR" dirty="0">
              <a:latin typeface="+mj-lt"/>
              <a:cs typeface="Arial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99A67E09-3F7A-B21D-9EF3-E9862EF26B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384" y="104271"/>
            <a:ext cx="1008128" cy="928118"/>
          </a:xfrm>
          <a:prstGeom prst="rect">
            <a:avLst/>
          </a:prstGeom>
        </p:spPr>
      </p:pic>
      <p:pic>
        <p:nvPicPr>
          <p:cNvPr id="9" name="Espace réservé du contenu 4">
            <a:extLst>
              <a:ext uri="{FF2B5EF4-FFF2-40B4-BE49-F238E27FC236}">
                <a16:creationId xmlns:a16="http://schemas.microsoft.com/office/drawing/2014/main" id="{34B2D033-0249-4068-8DE2-E9DB3F8CD4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9832" y="2176946"/>
            <a:ext cx="8587481" cy="3988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266609"/>
      </p:ext>
    </p:extLst>
  </p:cSld>
  <p:clrMapOvr>
    <a:masterClrMapping/>
  </p:clrMapOvr>
  <p:transition spd="slow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F0AB3775-E76C-4B9C-929D-2131F7067C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8008" y="3021732"/>
            <a:ext cx="4248472" cy="34953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703512" y="359526"/>
            <a:ext cx="4191660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cs typeface="Arial" panose="020B0604020202020204" pitchFamily="34" charset="0"/>
              </a:rPr>
              <a:t>Transposition de la directive CSRD</a:t>
            </a:r>
          </a:p>
          <a:p>
            <a:endParaRPr lang="fr-F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07276" y="899429"/>
            <a:ext cx="8209205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Clr>
                <a:srgbClr val="F1AB00"/>
              </a:buClr>
              <a:buFont typeface="Arial" pitchFamily="34" charset="0"/>
              <a:buChar char="►"/>
            </a:pPr>
            <a:endParaRPr lang="fr-FR" b="1" dirty="0">
              <a:latin typeface="+mj-lt"/>
              <a:cs typeface="Arial" pitchFamily="34" charset="0"/>
            </a:endParaRPr>
          </a:p>
          <a:p>
            <a:pPr marL="285750" lvl="1" indent="-285750">
              <a:spcBef>
                <a:spcPts val="1200"/>
              </a:spcBef>
              <a:buClr>
                <a:srgbClr val="F1AB00"/>
              </a:buClr>
              <a:buFont typeface="Wingdings" panose="05000000000000000000" pitchFamily="2" charset="2"/>
              <a:buChar char="Ø"/>
            </a:pPr>
            <a:r>
              <a:rPr lang="fr-FR" b="1" dirty="0"/>
              <a:t>Pilier 3 : </a:t>
            </a:r>
            <a:r>
              <a:rPr lang="fr-FR" b="1" dirty="0" err="1"/>
              <a:t>Reporting</a:t>
            </a:r>
            <a:r>
              <a:rPr lang="fr-FR" b="1" dirty="0"/>
              <a:t> sur la Taxonomie environnementale</a:t>
            </a:r>
            <a:endParaRPr lang="fr-FR" dirty="0">
              <a:latin typeface="+mj-lt"/>
              <a:cs typeface="Arial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99A67E09-3F7A-B21D-9EF3-E9862EF26B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384" y="104271"/>
            <a:ext cx="1008128" cy="928118"/>
          </a:xfrm>
          <a:prstGeom prst="rect">
            <a:avLst/>
          </a:prstGeom>
        </p:spPr>
      </p:pic>
      <p:pic>
        <p:nvPicPr>
          <p:cNvPr id="7" name="Espace réservé du contenu 4">
            <a:extLst>
              <a:ext uri="{FF2B5EF4-FFF2-40B4-BE49-F238E27FC236}">
                <a16:creationId xmlns:a16="http://schemas.microsoft.com/office/drawing/2014/main" id="{897DCC48-8C0D-424B-BDA8-E8DC078DB0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19537" y="1916832"/>
            <a:ext cx="5076825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386911"/>
      </p:ext>
    </p:extLst>
  </p:cSld>
  <p:clrMapOvr>
    <a:masterClrMapping/>
  </p:clrMapOvr>
  <p:transition spd="slow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03512" y="359526"/>
            <a:ext cx="4191660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cs typeface="Arial" panose="020B0604020202020204" pitchFamily="34" charset="0"/>
              </a:rPr>
              <a:t>Transposition de la directive CSRD</a:t>
            </a:r>
          </a:p>
          <a:p>
            <a:endParaRPr lang="fr-F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07276" y="899428"/>
            <a:ext cx="8209205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Clr>
                <a:srgbClr val="F1AB00"/>
              </a:buClr>
              <a:buFont typeface="Arial" pitchFamily="34" charset="0"/>
              <a:buChar char="►"/>
            </a:pPr>
            <a:endParaRPr lang="fr-FR" b="1" dirty="0">
              <a:latin typeface="+mj-lt"/>
              <a:cs typeface="Arial" pitchFamily="34" charset="0"/>
            </a:endParaRPr>
          </a:p>
          <a:p>
            <a:pPr marL="285750" lvl="1" indent="-285750">
              <a:spcBef>
                <a:spcPts val="1200"/>
              </a:spcBef>
              <a:buClr>
                <a:srgbClr val="F1AB00"/>
              </a:buClr>
              <a:buFont typeface="Wingdings" panose="05000000000000000000" pitchFamily="2" charset="2"/>
              <a:buChar char="Ø"/>
            </a:pPr>
            <a:r>
              <a:rPr lang="fr-FR" b="1" dirty="0"/>
              <a:t>Focus Taxonomie européenne</a:t>
            </a:r>
          </a:p>
          <a:p>
            <a:pPr marL="742950" lvl="1" indent="-285750">
              <a:buClr>
                <a:srgbClr val="F1AB00"/>
              </a:buClr>
              <a:buFont typeface="Courier New" panose="02070309020205020404" pitchFamily="49" charset="0"/>
              <a:buChar char="o"/>
            </a:pPr>
            <a:r>
              <a:rPr lang="fr-FR" dirty="0">
                <a:latin typeface="+mj-lt"/>
                <a:cs typeface="Arial" pitchFamily="34" charset="0"/>
              </a:rPr>
              <a:t>Une activité est classée comme durable si elle correspond à au moins l’un des six objectifs suivants :</a:t>
            </a:r>
          </a:p>
          <a:p>
            <a:pPr marL="742950" lvl="1" indent="-285750">
              <a:buClr>
                <a:srgbClr val="F1AB00"/>
              </a:buClr>
              <a:buFont typeface="Courier New" panose="02070309020205020404" pitchFamily="49" charset="0"/>
              <a:buChar char="o"/>
            </a:pPr>
            <a:endParaRPr lang="fr-FR" dirty="0">
              <a:latin typeface="+mj-lt"/>
              <a:cs typeface="Arial" pitchFamily="34" charset="0"/>
            </a:endParaRPr>
          </a:p>
          <a:p>
            <a:pPr marL="742950" lvl="1" indent="-285750">
              <a:buClr>
                <a:srgbClr val="F1AB00"/>
              </a:buClr>
              <a:buFont typeface="Courier New" panose="02070309020205020404" pitchFamily="49" charset="0"/>
              <a:buChar char="o"/>
            </a:pPr>
            <a:r>
              <a:rPr lang="fr-FR" dirty="0">
                <a:latin typeface="+mj-lt"/>
                <a:cs typeface="Arial" pitchFamily="34" charset="0"/>
              </a:rPr>
              <a:t>atténuation du changement climatique ;</a:t>
            </a:r>
          </a:p>
          <a:p>
            <a:pPr marL="742950" lvl="1" indent="-285750">
              <a:buClr>
                <a:srgbClr val="F1AB00"/>
              </a:buClr>
              <a:buFont typeface="Courier New" panose="02070309020205020404" pitchFamily="49" charset="0"/>
              <a:buChar char="o"/>
            </a:pPr>
            <a:r>
              <a:rPr lang="fr-FR" dirty="0">
                <a:latin typeface="+mj-lt"/>
                <a:cs typeface="Arial" pitchFamily="34" charset="0"/>
              </a:rPr>
              <a:t>adaptation au changement climatique ;</a:t>
            </a:r>
          </a:p>
          <a:p>
            <a:pPr marL="742950" lvl="1" indent="-285750">
              <a:buClr>
                <a:srgbClr val="F1AB00"/>
              </a:buClr>
              <a:buFont typeface="Courier New" panose="02070309020205020404" pitchFamily="49" charset="0"/>
              <a:buChar char="o"/>
            </a:pPr>
            <a:r>
              <a:rPr lang="fr-FR" dirty="0">
                <a:latin typeface="+mj-lt"/>
                <a:cs typeface="Arial" pitchFamily="34" charset="0"/>
              </a:rPr>
              <a:t>utilisation durable et protection des ressources aquatiques et marines ;</a:t>
            </a:r>
          </a:p>
          <a:p>
            <a:pPr marL="742950" lvl="1" indent="-285750">
              <a:buClr>
                <a:srgbClr val="F1AB00"/>
              </a:buClr>
              <a:buFont typeface="Courier New" panose="02070309020205020404" pitchFamily="49" charset="0"/>
              <a:buChar char="o"/>
            </a:pPr>
            <a:r>
              <a:rPr lang="fr-FR" dirty="0">
                <a:latin typeface="+mj-lt"/>
                <a:cs typeface="Arial" pitchFamily="34" charset="0"/>
              </a:rPr>
              <a:t>transition vers une économie circulaire ;</a:t>
            </a:r>
          </a:p>
          <a:p>
            <a:pPr marL="742950" lvl="1" indent="-285750">
              <a:buClr>
                <a:srgbClr val="F1AB00"/>
              </a:buClr>
              <a:buFont typeface="Courier New" panose="02070309020205020404" pitchFamily="49" charset="0"/>
              <a:buChar char="o"/>
            </a:pPr>
            <a:r>
              <a:rPr lang="fr-FR" dirty="0">
                <a:latin typeface="+mj-lt"/>
                <a:cs typeface="Arial" pitchFamily="34" charset="0"/>
              </a:rPr>
              <a:t>contrôle de la pollution ;</a:t>
            </a:r>
          </a:p>
          <a:p>
            <a:pPr marL="742950" lvl="1" indent="-285750">
              <a:buClr>
                <a:srgbClr val="F1AB00"/>
              </a:buClr>
              <a:buFont typeface="Courier New" panose="02070309020205020404" pitchFamily="49" charset="0"/>
              <a:buChar char="o"/>
            </a:pPr>
            <a:r>
              <a:rPr lang="fr-FR" dirty="0">
                <a:latin typeface="+mj-lt"/>
                <a:cs typeface="Arial" pitchFamily="34" charset="0"/>
              </a:rPr>
              <a:t>protection et restauration de la biodiversité et des écosystèmes.</a:t>
            </a:r>
          </a:p>
          <a:p>
            <a:pPr marL="742950" lvl="1" indent="-285750">
              <a:buClr>
                <a:srgbClr val="F1AB00"/>
              </a:buClr>
              <a:buFont typeface="Courier New" panose="02070309020205020404" pitchFamily="49" charset="0"/>
              <a:buChar char="o"/>
            </a:pPr>
            <a:endParaRPr lang="fr-FR" dirty="0">
              <a:latin typeface="+mj-lt"/>
              <a:cs typeface="Arial" pitchFamily="34" charset="0"/>
            </a:endParaRPr>
          </a:p>
          <a:p>
            <a:pPr marL="742950" lvl="1" indent="-285750">
              <a:buClr>
                <a:srgbClr val="F1AB00"/>
              </a:buClr>
              <a:buFont typeface="Courier New" panose="02070309020205020404" pitchFamily="49" charset="0"/>
              <a:buChar char="o"/>
            </a:pPr>
            <a:r>
              <a:rPr lang="fr-FR" dirty="0">
                <a:latin typeface="+mj-lt"/>
                <a:cs typeface="Arial" pitchFamily="34" charset="0"/>
              </a:rPr>
              <a:t>Le </a:t>
            </a:r>
            <a:r>
              <a:rPr lang="fr-FR" b="1" dirty="0">
                <a:latin typeface="+mj-lt"/>
                <a:cs typeface="Arial" pitchFamily="34" charset="0"/>
              </a:rPr>
              <a:t>gaz</a:t>
            </a:r>
            <a:r>
              <a:rPr lang="fr-FR" dirty="0">
                <a:latin typeface="+mj-lt"/>
                <a:cs typeface="Arial" pitchFamily="34" charset="0"/>
              </a:rPr>
              <a:t> et le </a:t>
            </a:r>
            <a:r>
              <a:rPr lang="fr-FR" b="1" dirty="0">
                <a:latin typeface="+mj-lt"/>
                <a:cs typeface="Arial" pitchFamily="34" charset="0"/>
              </a:rPr>
              <a:t>nucléaire</a:t>
            </a:r>
            <a:r>
              <a:rPr lang="fr-FR" dirty="0">
                <a:latin typeface="+mj-lt"/>
                <a:cs typeface="Arial" pitchFamily="34" charset="0"/>
              </a:rPr>
              <a:t>, producteurs d'électricité, sont </a:t>
            </a:r>
            <a:r>
              <a:rPr lang="fr-FR" b="1" dirty="0">
                <a:latin typeface="+mj-lt"/>
                <a:cs typeface="Arial" pitchFamily="34" charset="0"/>
              </a:rPr>
              <a:t>intégrés dans la taxonomie verte depuis le 1er janvier 2023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99A67E09-3F7A-B21D-9EF3-E9862EF26B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384" y="104271"/>
            <a:ext cx="1008128" cy="928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973076"/>
      </p:ext>
    </p:extLst>
  </p:cSld>
  <p:clrMapOvr>
    <a:masterClrMapping/>
  </p:clrMapOvr>
  <p:transition spd="slow">
    <p:pull/>
  </p:transition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576</Words>
  <Application>Microsoft Office PowerPoint</Application>
  <PresentationFormat>Grand écran</PresentationFormat>
  <Paragraphs>58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7" baseType="lpstr">
      <vt:lpstr>Aptos</vt:lpstr>
      <vt:lpstr>Aptos Display</vt:lpstr>
      <vt:lpstr>Arial</vt:lpstr>
      <vt:lpstr>Courier New</vt:lpstr>
      <vt:lpstr>Open Sans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Denis BACHELOT</dc:creator>
  <cp:lastModifiedBy>Denis BACHELOT</cp:lastModifiedBy>
  <cp:revision>1</cp:revision>
  <dcterms:created xsi:type="dcterms:W3CDTF">2024-06-02T17:07:38Z</dcterms:created>
  <dcterms:modified xsi:type="dcterms:W3CDTF">2024-06-02T17:17:14Z</dcterms:modified>
</cp:coreProperties>
</file>